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60" r:id="rId4"/>
    <p:sldId id="259" r:id="rId5"/>
    <p:sldId id="261" r:id="rId6"/>
    <p:sldId id="263" r:id="rId7"/>
    <p:sldId id="265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69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456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593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44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821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124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16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807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409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975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813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919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18458"/>
          </a:xfrm>
        </p:spPr>
        <p:txBody>
          <a:bodyPr>
            <a:noAutofit/>
          </a:bodyPr>
          <a:lstStyle/>
          <a:p>
            <a:r>
              <a:rPr lang="en-US" sz="8000" b="1" dirty="0" smtClean="0"/>
              <a:t>Direct and Indirect questions</a:t>
            </a:r>
            <a:r>
              <a:rPr lang="ru-RU" sz="8000" dirty="0" smtClean="0"/>
              <a:t/>
            </a:r>
            <a:br>
              <a:rPr lang="ru-RU" sz="8000" dirty="0" smtClean="0"/>
            </a:br>
            <a:r>
              <a:rPr lang="ru-RU" sz="6000" dirty="0" smtClean="0"/>
              <a:t>( прямые и </a:t>
            </a:r>
            <a:r>
              <a:rPr lang="ru-RU" sz="6000" smtClean="0"/>
              <a:t>косвенные вопросы)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91556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Autofit/>
          </a:bodyPr>
          <a:lstStyle/>
          <a:p>
            <a:r>
              <a:rPr lang="en-US" sz="5500" dirty="0" smtClean="0"/>
              <a:t>3. When does autumn holidays start?</a:t>
            </a:r>
            <a:endParaRPr lang="ru-RU" sz="5500" dirty="0"/>
          </a:p>
        </p:txBody>
      </p:sp>
    </p:spTree>
    <p:extLst>
      <p:ext uri="{BB962C8B-B14F-4D97-AF65-F5344CB8AC3E}">
        <p14:creationId xmlns:p14="http://schemas.microsoft.com/office/powerpoint/2010/main" val="387654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500" dirty="0" smtClean="0"/>
              <a:t>4. What were you doing at 5 p.m.?</a:t>
            </a:r>
            <a:endParaRPr lang="ru-RU" sz="5500" dirty="0"/>
          </a:p>
        </p:txBody>
      </p:sp>
    </p:spTree>
    <p:extLst>
      <p:ext uri="{BB962C8B-B14F-4D97-AF65-F5344CB8AC3E}">
        <p14:creationId xmlns:p14="http://schemas.microsoft.com/office/powerpoint/2010/main" val="333253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500" dirty="0" smtClean="0"/>
              <a:t>5. Why did he leave?</a:t>
            </a:r>
            <a:endParaRPr lang="ru-RU" sz="5500" dirty="0"/>
          </a:p>
        </p:txBody>
      </p:sp>
    </p:spTree>
    <p:extLst>
      <p:ext uri="{BB962C8B-B14F-4D97-AF65-F5344CB8AC3E}">
        <p14:creationId xmlns:p14="http://schemas.microsoft.com/office/powerpoint/2010/main" val="89523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</a:t>
            </a:r>
            <a:r>
              <a:rPr lang="ru-RU" dirty="0" err="1" smtClean="0"/>
              <a:t>ndirect</a:t>
            </a:r>
            <a:r>
              <a:rPr lang="ru-RU" dirty="0" smtClean="0"/>
              <a:t> </a:t>
            </a:r>
            <a:r>
              <a:rPr lang="ru-RU" dirty="0" err="1"/>
              <a:t>questions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ru-RU" dirty="0" err="1" smtClean="0"/>
              <a:t>ndirect</a:t>
            </a:r>
            <a:r>
              <a:rPr lang="ru-RU" dirty="0" smtClean="0"/>
              <a:t> </a:t>
            </a:r>
            <a:r>
              <a:rPr lang="ru-RU" dirty="0" err="1"/>
              <a:t>questions</a:t>
            </a:r>
            <a:r>
              <a:rPr lang="ru-RU" dirty="0"/>
              <a:t> в английском языке нужны, чтобы:</a:t>
            </a:r>
          </a:p>
          <a:p>
            <a:r>
              <a:rPr lang="ru-RU" dirty="0"/>
              <a:t>сделать вопрос более </a:t>
            </a:r>
            <a:r>
              <a:rPr lang="ru-RU" dirty="0" smtClean="0"/>
              <a:t>вежливым;</a:t>
            </a:r>
            <a:endParaRPr lang="ru-RU" dirty="0"/>
          </a:p>
          <a:p>
            <a:r>
              <a:rPr lang="ru-RU" dirty="0"/>
              <a:t>задать личный вопрос и не прозвучать при этом </a:t>
            </a:r>
            <a:r>
              <a:rPr lang="ru-RU" dirty="0" smtClean="0"/>
              <a:t>грубо;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задать </a:t>
            </a:r>
            <a:r>
              <a:rPr lang="ru-RU" dirty="0"/>
              <a:t>вопрос в ненавязчивой </a:t>
            </a:r>
            <a:r>
              <a:rPr lang="ru-RU" dirty="0" smtClean="0"/>
              <a:t>манере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53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What is the difference </a:t>
            </a:r>
            <a:r>
              <a:rPr lang="en-US" sz="2400" dirty="0"/>
              <a:t>between direct and indirect </a:t>
            </a:r>
            <a:r>
              <a:rPr lang="en-US" sz="2400" dirty="0" smtClean="0"/>
              <a:t>questions?</a:t>
            </a:r>
            <a:br>
              <a:rPr lang="en-US" sz="2400" dirty="0" smtClean="0"/>
            </a:br>
            <a:r>
              <a:rPr lang="en-US" sz="2400" dirty="0" smtClean="0"/>
              <a:t>Analyze the sentences and tell the rule.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Direct  </a:t>
            </a:r>
            <a:r>
              <a:rPr lang="en-US" dirty="0"/>
              <a:t>questions</a:t>
            </a:r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300" dirty="0"/>
              <a:t>Where do you go in summer?</a:t>
            </a:r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r>
              <a:rPr lang="en-US" sz="3300" dirty="0" smtClean="0"/>
              <a:t>What </a:t>
            </a:r>
            <a:r>
              <a:rPr lang="en-US" sz="3300" dirty="0"/>
              <a:t>did you eat for lunch?</a:t>
            </a:r>
          </a:p>
          <a:p>
            <a:pPr marL="0" indent="0">
              <a:buNone/>
            </a:pPr>
            <a:r>
              <a:rPr lang="en-US" sz="3300" dirty="0"/>
              <a:t>When is his birthday?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Indirect </a:t>
            </a:r>
            <a:r>
              <a:rPr lang="en-US" dirty="0"/>
              <a:t>questions</a:t>
            </a:r>
            <a:endParaRPr lang="ru-RU" dirty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Could you tell me where you go in summer.</a:t>
            </a:r>
          </a:p>
          <a:p>
            <a:pPr marL="0" indent="0">
              <a:buNone/>
            </a:pPr>
            <a:r>
              <a:rPr lang="en-US" sz="3600" dirty="0"/>
              <a:t>I wonder what you </a:t>
            </a:r>
            <a:r>
              <a:rPr lang="en-US" sz="3600" dirty="0" smtClean="0"/>
              <a:t>ate for </a:t>
            </a:r>
            <a:r>
              <a:rPr lang="en-US" sz="3600" dirty="0"/>
              <a:t>lunch.</a:t>
            </a:r>
          </a:p>
          <a:p>
            <a:pPr marL="0" indent="0">
              <a:buNone/>
            </a:pPr>
            <a:r>
              <a:rPr lang="en-US" sz="3600" dirty="0"/>
              <a:t>Do you know when his birthday </a:t>
            </a:r>
            <a:r>
              <a:rPr lang="en-US" sz="3600" dirty="0" smtClean="0"/>
              <a:t>is.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678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000" dirty="0" smtClean="0"/>
              <a:t>Difference between direct and indirect questions</a:t>
            </a:r>
            <a:endParaRPr lang="ru-RU" sz="3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28799"/>
            <a:ext cx="3394720" cy="546075"/>
          </a:xfrm>
        </p:spPr>
        <p:txBody>
          <a:bodyPr>
            <a:normAutofit/>
          </a:bodyPr>
          <a:lstStyle/>
          <a:p>
            <a:r>
              <a:rPr lang="en-US" dirty="0" smtClean="0"/>
              <a:t>Direct  questions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826768" cy="3951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</a:t>
            </a:r>
          </a:p>
          <a:p>
            <a:pPr marL="0" indent="0">
              <a:buNone/>
            </a:pPr>
            <a:r>
              <a:rPr lang="en-US" sz="4800" dirty="0"/>
              <a:t> </a:t>
            </a:r>
            <a:r>
              <a:rPr lang="en-US" sz="4800" dirty="0" smtClean="0"/>
              <a:t>                  V</a:t>
            </a:r>
            <a:r>
              <a:rPr lang="en-US" sz="5400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Where do you go in summer?</a:t>
            </a:r>
          </a:p>
          <a:p>
            <a:pPr marL="0" indent="0">
              <a:buNone/>
            </a:pPr>
            <a:r>
              <a:rPr lang="en-US" dirty="0" smtClean="0"/>
              <a:t>What did you eat for lunch?</a:t>
            </a:r>
          </a:p>
          <a:p>
            <a:pPr marL="0" indent="0">
              <a:buNone/>
            </a:pPr>
            <a:r>
              <a:rPr lang="en-US" dirty="0" smtClean="0"/>
              <a:t>When is his birthday?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Indirect </a:t>
            </a:r>
            <a:r>
              <a:rPr lang="en-US" dirty="0"/>
              <a:t>questions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283968" y="2244367"/>
            <a:ext cx="4680519" cy="4352985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 smtClean="0"/>
              <a:t>Вводная фраза</a:t>
            </a:r>
          </a:p>
          <a:p>
            <a:pPr marL="0" indent="0">
              <a:buNone/>
            </a:pPr>
            <a:r>
              <a:rPr lang="ru-RU" sz="2000" b="1" dirty="0" smtClean="0"/>
              <a:t>(вежливая фраза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dirty="0" smtClean="0"/>
              <a:t>Could you tell me where you go in summer.</a:t>
            </a:r>
          </a:p>
          <a:p>
            <a:pPr marL="0" indent="0">
              <a:buNone/>
            </a:pPr>
            <a:r>
              <a:rPr lang="en-US" dirty="0" smtClean="0"/>
              <a:t>I wonder what </a:t>
            </a:r>
            <a:r>
              <a:rPr lang="en-US" smtClean="0"/>
              <a:t>you ate </a:t>
            </a:r>
            <a:r>
              <a:rPr lang="en-US" dirty="0" smtClean="0"/>
              <a:t>for lunch.</a:t>
            </a:r>
          </a:p>
          <a:p>
            <a:pPr marL="0" indent="0">
              <a:buNone/>
            </a:pPr>
            <a:r>
              <a:rPr lang="en-US" dirty="0" smtClean="0"/>
              <a:t>Do you know when his birthday is.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7" name="Блок-схема: дисплей 6"/>
          <p:cNvSpPr/>
          <p:nvPr/>
        </p:nvSpPr>
        <p:spPr>
          <a:xfrm>
            <a:off x="352841" y="3036455"/>
            <a:ext cx="720080" cy="792088"/>
          </a:xfrm>
          <a:prstGeom prst="flowChartDisplay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1259632" y="3324487"/>
            <a:ext cx="576064" cy="504056"/>
          </a:xfrm>
          <a:prstGeom prst="triangl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Багетная рамка 8"/>
          <p:cNvSpPr/>
          <p:nvPr/>
        </p:nvSpPr>
        <p:spPr>
          <a:xfrm>
            <a:off x="2195736" y="3154130"/>
            <a:ext cx="720080" cy="674413"/>
          </a:xfrm>
          <a:prstGeom prst="bevel">
            <a:avLst/>
          </a:prstGeom>
          <a:solidFill>
            <a:srgbClr val="002060"/>
          </a:solidFill>
          <a:ln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дисплей 9"/>
          <p:cNvSpPr/>
          <p:nvPr/>
        </p:nvSpPr>
        <p:spPr>
          <a:xfrm>
            <a:off x="6300192" y="2319071"/>
            <a:ext cx="720080" cy="792088"/>
          </a:xfrm>
          <a:prstGeom prst="flowChartDisplay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11" name="Багетная рамка 10"/>
          <p:cNvSpPr/>
          <p:nvPr/>
        </p:nvSpPr>
        <p:spPr>
          <a:xfrm>
            <a:off x="7164288" y="2365688"/>
            <a:ext cx="720080" cy="674413"/>
          </a:xfrm>
          <a:prstGeom prst="bevel">
            <a:avLst/>
          </a:prstGeom>
          <a:solidFill>
            <a:srgbClr val="002060"/>
          </a:solidFill>
          <a:ln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091257" y="2299616"/>
            <a:ext cx="8640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/>
              <a:t>V.</a:t>
            </a:r>
            <a:endParaRPr lang="ru-RU" sz="4800" dirty="0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5292080" y="5301209"/>
            <a:ext cx="1800200" cy="1224134"/>
          </a:xfrm>
          <a:prstGeom prst="triangl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d</a:t>
            </a:r>
            <a:r>
              <a:rPr lang="en-US" sz="2000" b="1" dirty="0" smtClean="0">
                <a:solidFill>
                  <a:schemeClr val="tx1"/>
                </a:solidFill>
              </a:rPr>
              <a:t>o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d</a:t>
            </a:r>
            <a:r>
              <a:rPr lang="en-US" sz="2000" b="1" dirty="0" smtClean="0">
                <a:solidFill>
                  <a:schemeClr val="tx1"/>
                </a:solidFill>
              </a:rPr>
              <a:t>oes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d</a:t>
            </a:r>
            <a:r>
              <a:rPr lang="en-US" sz="2000" b="1" dirty="0" smtClean="0">
                <a:solidFill>
                  <a:schemeClr val="tx1"/>
                </a:solidFill>
              </a:rPr>
              <a:t>id</a:t>
            </a:r>
          </a:p>
          <a:p>
            <a:pPr algn="ctr"/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>
            <a:off x="4860032" y="5309624"/>
            <a:ext cx="2376264" cy="122413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076056" y="5373216"/>
            <a:ext cx="2448272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91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Introductory clauses</a:t>
            </a:r>
            <a:br>
              <a:rPr lang="en-US" dirty="0" smtClean="0"/>
            </a:br>
            <a:r>
              <a:rPr lang="ru-RU" dirty="0" smtClean="0"/>
              <a:t>(Вводные/вежливые фразы)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English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Could</a:t>
            </a:r>
            <a:r>
              <a:rPr lang="ru-RU" dirty="0" smtClean="0"/>
              <a:t> (</a:t>
            </a:r>
            <a:r>
              <a:rPr lang="en-US" dirty="0" smtClean="0"/>
              <a:t>can) you tell me…</a:t>
            </a:r>
          </a:p>
          <a:p>
            <a:pPr marL="457200" indent="-457200">
              <a:buAutoNum type="arabicPeriod"/>
            </a:pPr>
            <a:r>
              <a:rPr lang="en-US" dirty="0" smtClean="0"/>
              <a:t>I would like to know…</a:t>
            </a:r>
          </a:p>
          <a:p>
            <a:pPr marL="457200" indent="-457200">
              <a:buAutoNum type="arabicPeriod"/>
            </a:pPr>
            <a:r>
              <a:rPr lang="en-US" dirty="0" smtClean="0"/>
              <a:t>Can I ask you …</a:t>
            </a:r>
          </a:p>
          <a:p>
            <a:pPr marL="457200" indent="-457200">
              <a:buAutoNum type="arabicPeriod"/>
            </a:pPr>
            <a:r>
              <a:rPr lang="en-US" dirty="0" smtClean="0"/>
              <a:t>Do you know …</a:t>
            </a:r>
          </a:p>
          <a:p>
            <a:pPr marL="457200" indent="-457200">
              <a:buAutoNum type="arabicPeriod"/>
            </a:pPr>
            <a:r>
              <a:rPr lang="en-US" dirty="0" smtClean="0"/>
              <a:t>I wonder …</a:t>
            </a:r>
          </a:p>
          <a:p>
            <a:pPr marL="457200" indent="-457200">
              <a:buAutoNum type="arabicPeriod"/>
            </a:pPr>
            <a:r>
              <a:rPr lang="en-US" dirty="0" smtClean="0"/>
              <a:t>Would you mind telling me…</a:t>
            </a:r>
          </a:p>
          <a:p>
            <a:pPr marL="457200" indent="-457200">
              <a:buAutoNum type="arabicPeriod"/>
            </a:pPr>
            <a:r>
              <a:rPr lang="en-US" dirty="0" smtClean="0"/>
              <a:t>Do you have any idea…</a:t>
            </a:r>
          </a:p>
          <a:p>
            <a:pPr marL="457200" indent="-457200">
              <a:buAutoNum type="arabicPeriod"/>
            </a:pPr>
            <a:r>
              <a:rPr lang="en-US" dirty="0" smtClean="0"/>
              <a:t>Could you give me some information about…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9" y="1535113"/>
            <a:ext cx="4042792" cy="45372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Russian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211960" y="2132856"/>
            <a:ext cx="4474841" cy="3993307"/>
          </a:xfrm>
        </p:spPr>
        <p:txBody>
          <a:bodyPr>
            <a:normAutofit fontScale="92500"/>
          </a:bodyPr>
          <a:lstStyle/>
          <a:p>
            <a:pPr marL="457200" indent="-457200">
              <a:buAutoNum type="arabicPeriod"/>
            </a:pPr>
            <a:r>
              <a:rPr lang="ru-RU" dirty="0" smtClean="0"/>
              <a:t>Не могли бы вы сказать мне…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ru-RU" dirty="0" smtClean="0"/>
              <a:t>Я бы хотел знать…</a:t>
            </a:r>
          </a:p>
          <a:p>
            <a:pPr marL="457200" indent="-457200">
              <a:buAutoNum type="arabicPeriod"/>
            </a:pPr>
            <a:r>
              <a:rPr lang="ru-RU" dirty="0" smtClean="0"/>
              <a:t>Могу я спросить у вас…</a:t>
            </a:r>
          </a:p>
          <a:p>
            <a:pPr marL="457200" indent="-457200">
              <a:buAutoNum type="arabicPeriod"/>
            </a:pPr>
            <a:r>
              <a:rPr lang="ru-RU" dirty="0" smtClean="0"/>
              <a:t>Вы знаете …</a:t>
            </a:r>
          </a:p>
          <a:p>
            <a:pPr marL="457200" indent="-457200">
              <a:buAutoNum type="arabicPeriod"/>
            </a:pPr>
            <a:r>
              <a:rPr lang="ru-RU" dirty="0" smtClean="0"/>
              <a:t>Интересно…</a:t>
            </a:r>
          </a:p>
          <a:p>
            <a:pPr marL="457200" indent="-457200">
              <a:buAutoNum type="arabicPeriod"/>
            </a:pPr>
            <a:r>
              <a:rPr lang="ru-RU" dirty="0" smtClean="0"/>
              <a:t>Вы не против сказать мне…</a:t>
            </a:r>
          </a:p>
          <a:p>
            <a:pPr marL="457200" indent="-457200">
              <a:buAutoNum type="arabicPeriod"/>
            </a:pPr>
            <a:r>
              <a:rPr lang="ru-RU" dirty="0" smtClean="0"/>
              <a:t>Есть ли какая-нибудь идея (мысль)…</a:t>
            </a:r>
          </a:p>
          <a:p>
            <a:pPr marL="457200" indent="-457200">
              <a:buAutoNum type="arabicPeriod"/>
            </a:pPr>
            <a:r>
              <a:rPr lang="ru-RU" dirty="0" smtClean="0"/>
              <a:t>Не могли бы вы дать мне информацию о …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758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432048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Let’s see what happens in such questions and statements:</a:t>
            </a:r>
            <a:endParaRPr lang="ru-RU" sz="28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980728"/>
            <a:ext cx="4474840" cy="51454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900" dirty="0" smtClean="0"/>
              <a:t>Do you know </a:t>
            </a:r>
          </a:p>
          <a:p>
            <a:pPr marL="0" indent="0">
              <a:buNone/>
            </a:pPr>
            <a:r>
              <a:rPr lang="en-US" sz="3900" dirty="0" smtClean="0"/>
              <a:t>I don’t know</a:t>
            </a:r>
          </a:p>
          <a:p>
            <a:pPr marL="0" indent="0">
              <a:buNone/>
            </a:pPr>
            <a:endParaRPr lang="en-US" sz="3900" dirty="0"/>
          </a:p>
          <a:p>
            <a:pPr marL="0" indent="0">
              <a:buNone/>
            </a:pPr>
            <a:endParaRPr lang="en-US" sz="3900" dirty="0" smtClean="0"/>
          </a:p>
          <a:p>
            <a:pPr marL="0" indent="0">
              <a:buNone/>
            </a:pPr>
            <a:endParaRPr lang="en-US" sz="3900" dirty="0" smtClean="0"/>
          </a:p>
          <a:p>
            <a:pPr marL="0" indent="0">
              <a:buNone/>
            </a:pPr>
            <a:r>
              <a:rPr lang="en-US" sz="3900" dirty="0" smtClean="0"/>
              <a:t>Do you know</a:t>
            </a:r>
          </a:p>
          <a:p>
            <a:pPr marL="0" indent="0">
              <a:buNone/>
            </a:pPr>
            <a:r>
              <a:rPr lang="en-US" sz="3900" dirty="0" smtClean="0"/>
              <a:t>I wonder</a:t>
            </a:r>
            <a:endParaRPr lang="ru-RU" sz="39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987823" y="980728"/>
            <a:ext cx="5976665" cy="514543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4000" dirty="0" smtClean="0"/>
              <a:t>What </a:t>
            </a:r>
            <a:r>
              <a:rPr lang="en-US" sz="4000" dirty="0" smtClean="0">
                <a:solidFill>
                  <a:srgbClr val="FF0000"/>
                </a:solidFill>
              </a:rPr>
              <a:t>is</a:t>
            </a:r>
            <a:r>
              <a:rPr lang="en-US" sz="4000" dirty="0" smtClean="0"/>
              <a:t> the problem?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 what the problem </a:t>
            </a:r>
            <a:r>
              <a:rPr lang="en-US" sz="4000" dirty="0" smtClean="0">
                <a:solidFill>
                  <a:srgbClr val="FF0000"/>
                </a:solidFill>
              </a:rPr>
              <a:t>is</a:t>
            </a:r>
            <a:r>
              <a:rPr lang="en-US" sz="4000" dirty="0" smtClean="0"/>
              <a:t>.</a:t>
            </a:r>
          </a:p>
          <a:p>
            <a:pPr marL="0" indent="0">
              <a:buNone/>
            </a:pPr>
            <a:r>
              <a:rPr lang="en-US" sz="4000" dirty="0" smtClean="0"/>
              <a:t>      what the problem </a:t>
            </a:r>
            <a:r>
              <a:rPr lang="en-US" sz="4000" dirty="0" smtClean="0">
                <a:solidFill>
                  <a:srgbClr val="FF0000"/>
                </a:solidFill>
              </a:rPr>
              <a:t>is</a:t>
            </a:r>
            <a:r>
              <a:rPr lang="en-US" sz="4000" dirty="0" smtClean="0"/>
              <a:t>.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 smtClean="0"/>
              <a:t> 2. Which site do you see?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which site          you see.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which site          you see.</a:t>
            </a:r>
            <a:endParaRPr lang="ru-RU" sz="40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084168" y="4851662"/>
            <a:ext cx="50405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6084168" y="4869160"/>
            <a:ext cx="50405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084168" y="5661248"/>
            <a:ext cx="25202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5958154" y="5661248"/>
            <a:ext cx="50405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383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836712"/>
            <a:ext cx="447484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900" dirty="0" smtClean="0"/>
              <a:t>Do you know </a:t>
            </a:r>
          </a:p>
          <a:p>
            <a:pPr marL="0" indent="0">
              <a:buNone/>
            </a:pPr>
            <a:endParaRPr lang="en-US" sz="3900" dirty="0"/>
          </a:p>
          <a:p>
            <a:pPr marL="0" indent="0">
              <a:buNone/>
            </a:pPr>
            <a:r>
              <a:rPr lang="en-US" sz="3900" dirty="0" smtClean="0"/>
              <a:t>I have no idea</a:t>
            </a:r>
          </a:p>
          <a:p>
            <a:pPr marL="0" indent="0">
              <a:buNone/>
            </a:pPr>
            <a:endParaRPr lang="en-US" sz="3900" dirty="0" smtClean="0"/>
          </a:p>
          <a:p>
            <a:pPr marL="0" indent="0">
              <a:buNone/>
            </a:pPr>
            <a:r>
              <a:rPr lang="en-US" sz="3900" dirty="0" smtClean="0"/>
              <a:t>I wonder</a:t>
            </a:r>
          </a:p>
          <a:p>
            <a:pPr marL="0" indent="0">
              <a:buNone/>
            </a:pPr>
            <a:endParaRPr lang="en-US" sz="3900" dirty="0"/>
          </a:p>
          <a:p>
            <a:pPr marL="0" indent="0">
              <a:buNone/>
            </a:pPr>
            <a:r>
              <a:rPr lang="en-US" sz="3900" dirty="0" smtClean="0"/>
              <a:t>Can you remember</a:t>
            </a:r>
            <a:endParaRPr lang="ru-RU" sz="39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987823" y="476672"/>
            <a:ext cx="5976665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3. Where does he go?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 where           he goe</a:t>
            </a:r>
            <a:r>
              <a:rPr lang="en-US" sz="4000" dirty="0" smtClean="0">
                <a:solidFill>
                  <a:srgbClr val="FF0000"/>
                </a:solidFill>
              </a:rPr>
              <a:t>s</a:t>
            </a:r>
            <a:r>
              <a:rPr lang="en-US" sz="4000" dirty="0" smtClean="0"/>
              <a:t>.</a:t>
            </a:r>
          </a:p>
          <a:p>
            <a:pPr marL="0" indent="0">
              <a:buNone/>
            </a:pPr>
            <a:r>
              <a:rPr lang="en-US" sz="4000" dirty="0" smtClean="0"/>
              <a:t>  4. Why </a:t>
            </a:r>
            <a:r>
              <a:rPr lang="en-US" sz="4000" dirty="0" smtClean="0">
                <a:solidFill>
                  <a:srgbClr val="FF0000"/>
                </a:solidFill>
              </a:rPr>
              <a:t>did</a:t>
            </a:r>
            <a:r>
              <a:rPr lang="en-US" sz="4000" dirty="0" smtClean="0"/>
              <a:t> the child cry?</a:t>
            </a:r>
          </a:p>
          <a:p>
            <a:pPr marL="0" indent="0">
              <a:buNone/>
            </a:pPr>
            <a:r>
              <a:rPr lang="en-US" sz="4000" dirty="0" smtClean="0"/>
              <a:t>       why the child cri</a:t>
            </a:r>
            <a:r>
              <a:rPr lang="en-US" sz="4000" dirty="0" smtClean="0">
                <a:solidFill>
                  <a:srgbClr val="FF0000"/>
                </a:solidFill>
              </a:rPr>
              <a:t>ed</a:t>
            </a:r>
            <a:r>
              <a:rPr lang="en-US" sz="4000" dirty="0" smtClean="0"/>
              <a:t>.</a:t>
            </a:r>
            <a:endParaRPr lang="en-US" sz="4000" dirty="0"/>
          </a:p>
          <a:p>
            <a:pPr marL="0" indent="0">
              <a:buNone/>
            </a:pPr>
            <a:r>
              <a:rPr lang="en-US" sz="4000" dirty="0" smtClean="0"/>
              <a:t> 5. Should we leave?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</a:t>
            </a:r>
            <a:r>
              <a:rPr lang="en-US" sz="4000" dirty="0" smtClean="0">
                <a:solidFill>
                  <a:srgbClr val="FF0000"/>
                </a:solidFill>
              </a:rPr>
              <a:t>if </a:t>
            </a:r>
            <a:r>
              <a:rPr lang="en-US" sz="4000" dirty="0" smtClean="0"/>
              <a:t>we should leave.</a:t>
            </a:r>
          </a:p>
          <a:p>
            <a:pPr marL="0" indent="0">
              <a:buNone/>
            </a:pPr>
            <a:r>
              <a:rPr lang="en-US" sz="4000" dirty="0" smtClean="0"/>
              <a:t> 6. Does he </a:t>
            </a:r>
            <a:r>
              <a:rPr lang="en-US" sz="4000" dirty="0"/>
              <a:t>visit them? 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        if he visit</a:t>
            </a:r>
            <a:r>
              <a:rPr lang="en-US" sz="4000" dirty="0" smtClean="0">
                <a:solidFill>
                  <a:srgbClr val="FF0000"/>
                </a:solidFill>
              </a:rPr>
              <a:t>s</a:t>
            </a:r>
            <a:r>
              <a:rPr lang="en-US" sz="4000" dirty="0" smtClean="0"/>
              <a:t> them.</a:t>
            </a:r>
            <a:endParaRPr lang="ru-RU" sz="40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436096" y="1509237"/>
            <a:ext cx="64807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5580112" y="1513559"/>
            <a:ext cx="37804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73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r>
              <a:rPr lang="en-US" dirty="0" smtClean="0"/>
              <a:t>. Where is the café?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654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500" dirty="0" smtClean="0"/>
              <a:t>2. Where did Janet go?</a:t>
            </a:r>
            <a:endParaRPr lang="ru-RU" sz="5500" dirty="0"/>
          </a:p>
        </p:txBody>
      </p:sp>
    </p:spTree>
    <p:extLst>
      <p:ext uri="{BB962C8B-B14F-4D97-AF65-F5344CB8AC3E}">
        <p14:creationId xmlns:p14="http://schemas.microsoft.com/office/powerpoint/2010/main" val="377366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148</TotalTime>
  <Words>423</Words>
  <Application>Microsoft Office PowerPoint</Application>
  <PresentationFormat>Экран (4:3)</PresentationFormat>
  <Paragraphs>96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Direct and Indirect questions ( прямые и косвенные вопросы)</vt:lpstr>
      <vt:lpstr>Indirect questions</vt:lpstr>
      <vt:lpstr>What is the difference between direct and indirect questions? Analyze the sentences and tell the rule.</vt:lpstr>
      <vt:lpstr>Difference between direct and indirect questions</vt:lpstr>
      <vt:lpstr>Introductory clauses (Вводные/вежливые фразы)</vt:lpstr>
      <vt:lpstr>Let’s see what happens in such questions and statements:</vt:lpstr>
      <vt:lpstr>Презентация PowerPoint</vt:lpstr>
      <vt:lpstr>1. Where is the café?</vt:lpstr>
      <vt:lpstr>2. Where did Janet go?</vt:lpstr>
      <vt:lpstr>3. When does autumn holidays start?</vt:lpstr>
      <vt:lpstr>4. What were you doing at 5 p.m.?</vt:lpstr>
      <vt:lpstr>5. Why did he leave?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Захаровы</dc:creator>
  <cp:lastModifiedBy>Захаровы</cp:lastModifiedBy>
  <cp:revision>19</cp:revision>
  <dcterms:created xsi:type="dcterms:W3CDTF">2017-10-15T13:09:15Z</dcterms:created>
  <dcterms:modified xsi:type="dcterms:W3CDTF">2018-10-15T16:48:55Z</dcterms:modified>
</cp:coreProperties>
</file>